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Staatliches"/>
      <p:regular r:id="rId19"/>
    </p:embeddedFont>
    <p:embeddedFont>
      <p:font typeface="Inconsolata"/>
      <p:regular r:id="rId20"/>
      <p:bold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consolata-regular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Inconsolata-bold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Staatliche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454f16f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2454f16f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 OpenRouteService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454f16fdd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454f16fdd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e1c2f16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e1c2f16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Praveen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098091bb9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098091bb9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Praveen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6c7a3612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6c7a3612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1c2f16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1c2f16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da430a4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da430a4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da430a4c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da430a4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da430a4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da430a4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feaec88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feaec88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56ff922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56ff922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b1955155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b195515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feaec884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feaec884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" name="Google Shape;51;p13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5"/>
          <p:cNvSpPr txBox="1"/>
          <p:nvPr>
            <p:ph idx="3" type="title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title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5" type="title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5" type="subTitle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3" type="subTitle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t text 2">
  <p:cSld name="CUSTOM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3" type="subTitle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4" type="subTitle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5" type="subTitle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6" type="subTitle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7" type="subTitle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8" type="subTitle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" type="subTitle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4" type="subTitle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media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Graph">
  <p:cSld name="CUSTOM_8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hasCustomPrompt="1" idx="2" type="title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hasCustomPrompt="1" idx="3" type="title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/>
          <p:nvPr>
            <p:ph idx="4" type="subTitle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hasCustomPrompt="1" idx="5" type="title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3"/>
          <p:cNvSpPr txBox="1"/>
          <p:nvPr>
            <p:ph idx="6" type="subTitle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7" type="subTitle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2" type="subTitle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subTitle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7" type="subTitle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2" type="subTitle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3" type="subTitle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4" type="subTitle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5" type="subTitle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6" type="subTitle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31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hyperlink" Target="https://akazachk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2579" r="2588" t="0"/>
          <a:stretch/>
        </p:blipFill>
        <p:spPr>
          <a:xfrm flipH="1">
            <a:off x="1809751" y="0"/>
            <a:ext cx="733424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4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21" name="Google Shape;221;p34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817575" y="3119025"/>
            <a:ext cx="33858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Cole Crawford, Ewa Wiercioch,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Venkata Praveen Naradasu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collaboration with Dr. Kazachkov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4" name="Google Shape;224;p34"/>
          <p:cNvSpPr txBox="1"/>
          <p:nvPr>
            <p:ph type="ctrTitle"/>
          </p:nvPr>
        </p:nvSpPr>
        <p:spPr>
          <a:xfrm>
            <a:off x="817575" y="1260325"/>
            <a:ext cx="2806200" cy="20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BREAD OF THE MIGHTY 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2"/>
                </a:solidFill>
              </a:rPr>
              <a:t>ROUT</a:t>
            </a:r>
            <a:r>
              <a:rPr b="0" lang="en" sz="2800">
                <a:solidFill>
                  <a:schemeClr val="dk2"/>
                </a:solidFill>
              </a:rPr>
              <a:t>ING</a:t>
            </a:r>
            <a:r>
              <a:rPr b="0" lang="en" sz="2800">
                <a:solidFill>
                  <a:schemeClr val="dk2"/>
                </a:solidFill>
              </a:rPr>
              <a:t> PROJECT</a:t>
            </a:r>
            <a:endParaRPr b="0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type="title"/>
          </p:nvPr>
        </p:nvSpPr>
        <p:spPr>
          <a:xfrm>
            <a:off x="643800" y="550"/>
            <a:ext cx="71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 - Before and After </a:t>
            </a:r>
            <a:endParaRPr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25" y="746050"/>
            <a:ext cx="3938202" cy="25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25" y="746050"/>
            <a:ext cx="3851306" cy="25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625" y="3426350"/>
            <a:ext cx="2959651" cy="14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896" y="3426350"/>
            <a:ext cx="2930729" cy="127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643800" y="550"/>
            <a:ext cx="71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</a:t>
            </a:r>
            <a:r>
              <a:rPr lang="en"/>
              <a:t>- Before and After </a:t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26" y="694775"/>
            <a:ext cx="2543850" cy="409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575" y="746051"/>
            <a:ext cx="2496912" cy="409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075" y="810399"/>
            <a:ext cx="2836250" cy="120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0400" y="797800"/>
            <a:ext cx="2969775" cy="12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PLAN</a:t>
            </a:r>
            <a:endParaRPr/>
          </a:p>
        </p:txBody>
      </p:sp>
      <p:sp>
        <p:nvSpPr>
          <p:cNvPr id="335" name="Google Shape;335;p45"/>
          <p:cNvSpPr txBox="1"/>
          <p:nvPr>
            <p:ph idx="1" type="subTitle"/>
          </p:nvPr>
        </p:nvSpPr>
        <p:spPr>
          <a:xfrm>
            <a:off x="567600" y="1419075"/>
            <a:ext cx="35481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Set up code to run locally on our devices so that routes can be optimized for &gt;3 trucks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Incorporate truck capacities and time windows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documentation for code and overall project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45"/>
          <p:cNvPicPr preferRelativeResize="0"/>
          <p:nvPr/>
        </p:nvPicPr>
        <p:blipFill rotWithShape="1">
          <a:blip r:embed="rId3">
            <a:alphaModFix/>
          </a:blip>
          <a:srcRect b="0" l="14923" r="14916" t="0"/>
          <a:stretch/>
        </p:blipFill>
        <p:spPr>
          <a:xfrm>
            <a:off x="4560275" y="726825"/>
            <a:ext cx="3915499" cy="37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FEATURES</a:t>
            </a:r>
            <a:endParaRPr sz="2800"/>
          </a:p>
        </p:txBody>
      </p:sp>
      <p:sp>
        <p:nvSpPr>
          <p:cNvPr id="342" name="Google Shape;342;p46"/>
          <p:cNvSpPr txBox="1"/>
          <p:nvPr>
            <p:ph idx="1" type="subTitle"/>
          </p:nvPr>
        </p:nvSpPr>
        <p:spPr>
          <a:xfrm>
            <a:off x="567600" y="1419075"/>
            <a:ext cx="32775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eal-time routing in the case of last-minute pickups/cancellations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improvement opportunities to user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/>
          </a:p>
        </p:txBody>
      </p:sp>
      <p:sp>
        <p:nvSpPr>
          <p:cNvPr id="343" name="Google Shape;343;p46"/>
          <p:cNvSpPr txBox="1"/>
          <p:nvPr>
            <p:ph idx="1" type="subTitle"/>
          </p:nvPr>
        </p:nvSpPr>
        <p:spPr>
          <a:xfrm>
            <a:off x="720000" y="1065900"/>
            <a:ext cx="3657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400"/>
              <a:t>If time permits, based on BOTM feedback</a:t>
            </a:r>
            <a:endParaRPr i="1" sz="1400"/>
          </a:p>
        </p:txBody>
      </p:sp>
      <p:pic>
        <p:nvPicPr>
          <p:cNvPr id="344" name="Google Shape;344;p46"/>
          <p:cNvPicPr preferRelativeResize="0"/>
          <p:nvPr/>
        </p:nvPicPr>
        <p:blipFill rotWithShape="1">
          <a:blip r:embed="rId3">
            <a:alphaModFix/>
          </a:blip>
          <a:srcRect b="13916" l="9476" r="40171" t="8383"/>
          <a:stretch/>
        </p:blipFill>
        <p:spPr>
          <a:xfrm>
            <a:off x="4595475" y="683875"/>
            <a:ext cx="3082624" cy="29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735" y="1351800"/>
            <a:ext cx="2308464" cy="371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7"/>
          <p:cNvPicPr preferRelativeResize="0"/>
          <p:nvPr/>
        </p:nvPicPr>
        <p:blipFill rotWithShape="1">
          <a:blip r:embed="rId3">
            <a:alphaModFix/>
          </a:blip>
          <a:srcRect b="-11426" l="13793" r="19699" t="12582"/>
          <a:stretch/>
        </p:blipFill>
        <p:spPr>
          <a:xfrm rot="-5400000">
            <a:off x="280987" y="-280987"/>
            <a:ext cx="5162550" cy="572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47"/>
          <p:cNvGrpSpPr/>
          <p:nvPr/>
        </p:nvGrpSpPr>
        <p:grpSpPr>
          <a:xfrm>
            <a:off x="2398999" y="532484"/>
            <a:ext cx="6220335" cy="4057692"/>
            <a:chOff x="174175" y="852800"/>
            <a:chExt cx="3516300" cy="3495600"/>
          </a:xfrm>
        </p:grpSpPr>
        <p:sp>
          <p:nvSpPr>
            <p:cNvPr id="352" name="Google Shape;352;p47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7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47"/>
          <p:cNvSpPr txBox="1"/>
          <p:nvPr>
            <p:ph type="ctrTitle"/>
          </p:nvPr>
        </p:nvSpPr>
        <p:spPr>
          <a:xfrm>
            <a:off x="3967850" y="981250"/>
            <a:ext cx="42408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endParaRPr sz="5400"/>
          </a:p>
        </p:txBody>
      </p:sp>
      <p:sp>
        <p:nvSpPr>
          <p:cNvPr id="355" name="Google Shape;355;p47"/>
          <p:cNvSpPr txBox="1"/>
          <p:nvPr>
            <p:ph idx="1" type="subTitle"/>
          </p:nvPr>
        </p:nvSpPr>
        <p:spPr>
          <a:xfrm>
            <a:off x="3895725" y="1936275"/>
            <a:ext cx="43128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would love to hear your questions and feedback!</a:t>
            </a:r>
            <a:endParaRPr/>
          </a:p>
        </p:txBody>
      </p:sp>
      <p:sp>
        <p:nvSpPr>
          <p:cNvPr id="356" name="Google Shape;356;p47"/>
          <p:cNvSpPr txBox="1"/>
          <p:nvPr/>
        </p:nvSpPr>
        <p:spPr>
          <a:xfrm>
            <a:off x="5150925" y="3985725"/>
            <a:ext cx="3057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Please keep this slide for attribution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7" name="Google Shape;357;p47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7"/>
          <p:cNvSpPr txBox="1"/>
          <p:nvPr>
            <p:ph idx="1" type="subTitle"/>
          </p:nvPr>
        </p:nvSpPr>
        <p:spPr>
          <a:xfrm>
            <a:off x="3931850" y="2692588"/>
            <a:ext cx="43128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UF TEAM: </a:t>
            </a:r>
            <a:r>
              <a:rPr lang="en" sz="1100"/>
              <a:t>Cole Crawford, Ewa Wiercioch, Praveen Naradasu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FACULTY:</a:t>
            </a:r>
            <a:r>
              <a:rPr lang="en" sz="1100"/>
              <a:t> Aleksandr M. Kazachkov (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akazachk.github.io</a:t>
            </a:r>
            <a:r>
              <a:rPr lang="en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CONTACT: </a:t>
            </a:r>
            <a:r>
              <a:rPr lang="en" sz="1100"/>
              <a:t>akazachkov@ufl.edu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-7662" y="2562692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2289558" y="2562692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6871942" y="2562664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 flipH="1">
            <a:off x="953860" y="4200441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 flipH="1">
            <a:off x="3176206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7731662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4" type="subTitle"/>
          </p:nvPr>
        </p:nvSpPr>
        <p:spPr>
          <a:xfrm>
            <a:off x="193489" y="3360869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ISE Senior</a:t>
            </a:r>
            <a:endParaRPr i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5" type="subTitle"/>
          </p:nvPr>
        </p:nvSpPr>
        <p:spPr>
          <a:xfrm>
            <a:off x="2429765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ISE Senior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6" type="subTitle"/>
          </p:nvPr>
        </p:nvSpPr>
        <p:spPr>
          <a:xfrm>
            <a:off x="6975949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 ISE Assistant Professor</a:t>
            </a:r>
            <a:endParaRPr/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4208" y="2969481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COLE CRAWFORD</a:t>
            </a:r>
            <a:endParaRPr/>
          </a:p>
        </p:txBody>
      </p:sp>
      <p:sp>
        <p:nvSpPr>
          <p:cNvPr id="240" name="Google Shape;240;p35"/>
          <p:cNvSpPr txBox="1"/>
          <p:nvPr>
            <p:ph idx="2" type="subTitle"/>
          </p:nvPr>
        </p:nvSpPr>
        <p:spPr>
          <a:xfrm>
            <a:off x="2325758" y="2955381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EWA WIERCIOCH</a:t>
            </a:r>
            <a:endParaRPr/>
          </a:p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6871942" y="2955372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ALEKS KAZACHKOV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373" y="1426225"/>
            <a:ext cx="1638456" cy="153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 b="29456" l="0" r="0" t="5634"/>
          <a:stretch/>
        </p:blipFill>
        <p:spPr>
          <a:xfrm>
            <a:off x="7209928" y="1426225"/>
            <a:ext cx="1572309" cy="15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5">
            <a:alphaModFix/>
          </a:blip>
          <a:srcRect b="4817" l="1173" r="1852" t="905"/>
          <a:stretch/>
        </p:blipFill>
        <p:spPr>
          <a:xfrm>
            <a:off x="428247" y="1426235"/>
            <a:ext cx="1537321" cy="145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4586754" y="2562664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 flipH="1">
            <a:off x="5446474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6" type="subTitle"/>
          </p:nvPr>
        </p:nvSpPr>
        <p:spPr>
          <a:xfrm>
            <a:off x="4690761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 ISE Grad Student</a:t>
            </a:r>
            <a:endParaRPr/>
          </a:p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4586754" y="2955372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VENKATA </a:t>
            </a:r>
            <a:r>
              <a:rPr lang="en"/>
              <a:t>PRAVEEN 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6">
            <a:alphaModFix/>
          </a:blip>
          <a:srcRect b="3762" l="0" r="0" t="0"/>
          <a:stretch/>
        </p:blipFill>
        <p:spPr>
          <a:xfrm>
            <a:off x="4885750" y="1426225"/>
            <a:ext cx="1537326" cy="15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4688550" y="1380800"/>
            <a:ext cx="40029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Distributes 65,000+ lbs of </a:t>
            </a:r>
            <a:r>
              <a:rPr lang="en" sz="1800"/>
              <a:t>food and necessities per month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170+ non-profit agency partners (food pantries, churches, homeless shelters)</a:t>
            </a:r>
            <a:endParaRPr sz="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~50 retail pickup locations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truck drivers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 70 pickups per week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710475" y="540000"/>
            <a:ext cx="45720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OF THE MIGHTY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3729" r="3729" t="0"/>
          <a:stretch/>
        </p:blipFill>
        <p:spPr>
          <a:xfrm>
            <a:off x="0" y="1438275"/>
            <a:ext cx="4572000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7"/>
          <p:cNvPicPr preferRelativeResize="0"/>
          <p:nvPr/>
        </p:nvPicPr>
        <p:blipFill rotWithShape="1">
          <a:blip r:embed="rId3">
            <a:alphaModFix/>
          </a:blip>
          <a:srcRect b="0" l="36216" r="0" t="98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>
            <p:ph type="title"/>
          </p:nvPr>
        </p:nvSpPr>
        <p:spPr>
          <a:xfrm>
            <a:off x="643800" y="1223275"/>
            <a:ext cx="3636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OBJECTIVE</a:t>
            </a:r>
            <a:endParaRPr sz="3200"/>
          </a:p>
        </p:txBody>
      </p:sp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643800" y="1896125"/>
            <a:ext cx="30900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extend the impact of current BOTM resources, such as time and money, to even better serve the community.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pickup route improvements</a:t>
            </a:r>
            <a:r>
              <a:rPr lang="en"/>
              <a:t> based on quantifiable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type="title"/>
          </p:nvPr>
        </p:nvSpPr>
        <p:spPr>
          <a:xfrm>
            <a:off x="473686" y="1096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9" name="Google Shape;269;p38"/>
          <p:cNvSpPr txBox="1"/>
          <p:nvPr>
            <p:ph idx="2" type="title"/>
          </p:nvPr>
        </p:nvSpPr>
        <p:spPr>
          <a:xfrm>
            <a:off x="2480695" y="1096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0" name="Google Shape;270;p38"/>
          <p:cNvSpPr txBox="1"/>
          <p:nvPr>
            <p:ph idx="3" type="title"/>
          </p:nvPr>
        </p:nvSpPr>
        <p:spPr>
          <a:xfrm>
            <a:off x="4487705" y="1096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1" name="Google Shape;271;p38"/>
          <p:cNvSpPr txBox="1"/>
          <p:nvPr>
            <p:ph idx="4" type="title"/>
          </p:nvPr>
        </p:nvSpPr>
        <p:spPr>
          <a:xfrm>
            <a:off x="6494714" y="1096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2" name="Google Shape;272;p38"/>
          <p:cNvSpPr txBox="1"/>
          <p:nvPr>
            <p:ph idx="1" type="subTitle"/>
          </p:nvPr>
        </p:nvSpPr>
        <p:spPr>
          <a:xfrm>
            <a:off x="6875714" y="17167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273" name="Google Shape;273;p38"/>
          <p:cNvSpPr txBox="1"/>
          <p:nvPr>
            <p:ph idx="5" type="subTitle"/>
          </p:nvPr>
        </p:nvSpPr>
        <p:spPr>
          <a:xfrm>
            <a:off x="4861050" y="1716739"/>
            <a:ext cx="1771200" cy="20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Real-Time Routing</a:t>
            </a:r>
            <a:endParaRPr/>
          </a:p>
        </p:txBody>
      </p:sp>
      <p:sp>
        <p:nvSpPr>
          <p:cNvPr id="274" name="Google Shape;274;p38"/>
          <p:cNvSpPr txBox="1"/>
          <p:nvPr>
            <p:ph idx="6" type="subTitle"/>
          </p:nvPr>
        </p:nvSpPr>
        <p:spPr>
          <a:xfrm>
            <a:off x="2851325" y="1716785"/>
            <a:ext cx="1758600" cy="17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Visual Aid + </a:t>
            </a:r>
            <a:r>
              <a:rPr lang="en"/>
              <a:t>Optimized Routing</a:t>
            </a:r>
            <a:endParaRPr/>
          </a:p>
        </p:txBody>
      </p:sp>
      <p:sp>
        <p:nvSpPr>
          <p:cNvPr id="275" name="Google Shape;275;p38"/>
          <p:cNvSpPr txBox="1"/>
          <p:nvPr>
            <p:ph idx="7" type="subTitle"/>
          </p:nvPr>
        </p:nvSpPr>
        <p:spPr>
          <a:xfrm>
            <a:off x="854675" y="1716775"/>
            <a:ext cx="1887900" cy="13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Manual Routing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idx="2" type="body"/>
          </p:nvPr>
        </p:nvSpPr>
        <p:spPr>
          <a:xfrm>
            <a:off x="4537038" y="1035850"/>
            <a:ext cx="2480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containing retail pickup information</a:t>
            </a:r>
            <a:endParaRPr/>
          </a:p>
        </p:txBody>
      </p:sp>
      <p:sp>
        <p:nvSpPr>
          <p:cNvPr id="281" name="Google Shape;281;p39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82" name="Google Shape;282;p39"/>
          <p:cNvSpPr txBox="1"/>
          <p:nvPr>
            <p:ph idx="3" type="title"/>
          </p:nvPr>
        </p:nvSpPr>
        <p:spPr>
          <a:xfrm>
            <a:off x="750363" y="114210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5" y="1836675"/>
            <a:ext cx="8423999" cy="268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90" name="Google Shape;290;p40"/>
          <p:cNvSpPr txBox="1"/>
          <p:nvPr>
            <p:ph idx="3" type="title"/>
          </p:nvPr>
        </p:nvSpPr>
        <p:spPr>
          <a:xfrm>
            <a:off x="750363" y="114210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91" name="Google Shape;291;p40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25" y="1836675"/>
            <a:ext cx="8423999" cy="26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/>
          <p:nvPr/>
        </p:nvSpPr>
        <p:spPr>
          <a:xfrm>
            <a:off x="5216675" y="1836675"/>
            <a:ext cx="3834600" cy="275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>
            <a:off x="247525" y="1836675"/>
            <a:ext cx="3834600" cy="275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 txBox="1"/>
          <p:nvPr>
            <p:ph idx="2" type="body"/>
          </p:nvPr>
        </p:nvSpPr>
        <p:spPr>
          <a:xfrm>
            <a:off x="5736938" y="2911125"/>
            <a:ext cx="2480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Names kept internally by Bread of the Mighty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idx="4" type="title"/>
          </p:nvPr>
        </p:nvSpPr>
        <p:spPr>
          <a:xfrm>
            <a:off x="720000" y="540000"/>
            <a:ext cx="4653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OPTIMIZATION</a:t>
            </a:r>
            <a:endParaRPr/>
          </a:p>
        </p:txBody>
      </p:sp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6506" r="11960" t="0"/>
          <a:stretch/>
        </p:blipFill>
        <p:spPr>
          <a:xfrm>
            <a:off x="1238400" y="1406175"/>
            <a:ext cx="7030574" cy="27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idx="2" type="body"/>
          </p:nvPr>
        </p:nvSpPr>
        <p:spPr>
          <a:xfrm>
            <a:off x="4562000" y="768600"/>
            <a:ext cx="417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Color-coded routes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Tooltips for each location and vehicle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2"/>
          <p:cNvSpPr txBox="1"/>
          <p:nvPr>
            <p:ph idx="4" type="title"/>
          </p:nvPr>
        </p:nvSpPr>
        <p:spPr>
          <a:xfrm>
            <a:off x="720000" y="540000"/>
            <a:ext cx="3206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308" name="Google Shape;308;p42"/>
          <p:cNvSpPr txBox="1"/>
          <p:nvPr>
            <p:ph idx="3" type="title"/>
          </p:nvPr>
        </p:nvSpPr>
        <p:spPr>
          <a:xfrm>
            <a:off x="724488" y="114210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VISUALIZATION</a:t>
            </a:r>
            <a:endParaRPr/>
          </a:p>
        </p:txBody>
      </p:sp>
      <p:sp>
        <p:nvSpPr>
          <p:cNvPr id="309" name="Google Shape;309;p42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0" r="5598" t="0"/>
          <a:stretch/>
        </p:blipFill>
        <p:spPr>
          <a:xfrm>
            <a:off x="796199" y="1727075"/>
            <a:ext cx="4637450" cy="29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211" y="1735913"/>
            <a:ext cx="3206789" cy="294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